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Nunito"/>
      <p:regular r:id="rId17"/>
      <p:bold r:id="rId18"/>
      <p:italic r:id="rId19"/>
      <p:boldItalic r:id="rId20"/>
    </p:embeddedFont>
    <p:embeddedFont>
      <p:font typeface="Maven Pro"/>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Italic.fntdata"/><Relationship Id="rId11" Type="http://schemas.openxmlformats.org/officeDocument/2006/relationships/slide" Target="slides/slide6.xml"/><Relationship Id="rId22" Type="http://schemas.openxmlformats.org/officeDocument/2006/relationships/font" Target="fonts/MavenPro-bold.fntdata"/><Relationship Id="rId10" Type="http://schemas.openxmlformats.org/officeDocument/2006/relationships/slide" Target="slides/slide5.xml"/><Relationship Id="rId21" Type="http://schemas.openxmlformats.org/officeDocument/2006/relationships/font" Target="fonts/MavenPro-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unito-italic.fntdata"/><Relationship Id="rId6" Type="http://schemas.openxmlformats.org/officeDocument/2006/relationships/slide" Target="slides/slide1.xml"/><Relationship Id="rId18"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Cultured, or cultivated, meat presentation by Alex</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14c5a2b14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14c5a2b14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214c5a2b1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214c5a2b1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14c5a2b14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14c5a2b14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 slide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14c5a2b14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14c5a2b14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Cell</a:t>
            </a:r>
            <a:r>
              <a:rPr lang="en" sz="1200">
                <a:solidFill>
                  <a:schemeClr val="dk1"/>
                </a:solidFill>
              </a:rPr>
              <a:t> research and culturing have been some of the most profound subjects in science for the last hundred years. Biotechnology itself (manipulation of biological processes for self gain) dates back to Ancient Egypt. </a:t>
            </a:r>
            <a:endParaRPr sz="1200">
              <a:solidFill>
                <a:schemeClr val="dk1"/>
              </a:solidFill>
            </a:endParaRPr>
          </a:p>
          <a:p>
            <a:pPr indent="0" lvl="0" marL="0" rtl="0" algn="l">
              <a:spcBef>
                <a:spcPts val="0"/>
              </a:spcBef>
              <a:spcAft>
                <a:spcPts val="0"/>
              </a:spcAft>
              <a:buNone/>
            </a:pPr>
            <a:r>
              <a:rPr lang="en" sz="1200">
                <a:solidFill>
                  <a:schemeClr val="dk1"/>
                </a:solidFill>
              </a:rPr>
              <a:t>In 1897, German Sci-Fi novel Auf Zwei Planeten first suggested the concept of cultured meat.</a:t>
            </a:r>
            <a:endParaRPr sz="1200">
              <a:solidFill>
                <a:schemeClr val="dk1"/>
              </a:solidFill>
            </a:endParaRPr>
          </a:p>
          <a:p>
            <a:pPr indent="0" lvl="0" marL="0" rtl="0" algn="l">
              <a:spcBef>
                <a:spcPts val="0"/>
              </a:spcBef>
              <a:spcAft>
                <a:spcPts val="0"/>
              </a:spcAft>
              <a:buNone/>
            </a:pPr>
            <a:r>
              <a:rPr lang="en" sz="1200">
                <a:solidFill>
                  <a:schemeClr val="dk1"/>
                </a:solidFill>
              </a:rPr>
              <a:t>And in 1931, Winston Churchill suggested that humans would develop cultured meat in the future.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1 “History of Biotechnology.” </a:t>
            </a:r>
            <a:r>
              <a:rPr i="1" lang="en" sz="1200">
                <a:solidFill>
                  <a:schemeClr val="dk1"/>
                </a:solidFill>
              </a:rPr>
              <a:t>Lone Star College</a:t>
            </a:r>
            <a:r>
              <a:rPr lang="en" sz="1200">
                <a:solidFill>
                  <a:schemeClr val="dk1"/>
                </a:solidFill>
              </a:rPr>
              <a:t>, LSC-Montgomery Biotechnology Department, n.d.</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2 Swartz, Elliot, and Claire Bomkamp. “The science of cultivated meat.” </a:t>
            </a:r>
            <a:r>
              <a:rPr i="1" lang="en" sz="1200">
                <a:solidFill>
                  <a:schemeClr val="dk1"/>
                </a:solidFill>
              </a:rPr>
              <a:t>Good Food Institute</a:t>
            </a:r>
            <a:r>
              <a:rPr lang="en" sz="1200">
                <a:solidFill>
                  <a:schemeClr val="dk1"/>
                </a:solidFill>
              </a:rPr>
              <a:t>, n.d.</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3 Lasswitz, Kurd. </a:t>
            </a:r>
            <a:r>
              <a:rPr i="1" lang="en" sz="1200">
                <a:solidFill>
                  <a:schemeClr val="dk1"/>
                </a:solidFill>
              </a:rPr>
              <a:t>Auf Zwei Planeten</a:t>
            </a:r>
            <a:r>
              <a:rPr lang="en" sz="1200">
                <a:solidFill>
                  <a:schemeClr val="dk1"/>
                </a:solidFill>
              </a:rPr>
              <a:t>. Southern Illinois University Press, translated 1971.</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4 “No Bull.” </a:t>
            </a:r>
            <a:r>
              <a:rPr i="1" lang="en" sz="1200">
                <a:solidFill>
                  <a:schemeClr val="dk1"/>
                </a:solidFill>
              </a:rPr>
              <a:t>International Churchill Society</a:t>
            </a:r>
            <a:r>
              <a:rPr lang="en" sz="1200">
                <a:solidFill>
                  <a:schemeClr val="dk1"/>
                </a:solidFill>
              </a:rPr>
              <a:t>, Winston Churchill, 14 Jan. 2018. </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i="1" sz="1200">
              <a:solidFill>
                <a:schemeClr val="dk1"/>
              </a:solidFill>
            </a:endParaRPr>
          </a:p>
          <a:p>
            <a:pPr indent="0" lvl="0" marL="0" rtl="0" algn="l">
              <a:spcBef>
                <a:spcPts val="0"/>
              </a:spcBef>
              <a:spcAft>
                <a:spcPts val="0"/>
              </a:spcAft>
              <a:buNone/>
            </a:pPr>
            <a:r>
              <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03a328d10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03a328d10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In the late 1990s, Willem van Eelen filed the first cultured meat process patent.</a:t>
            </a:r>
            <a:endParaRPr sz="1200"/>
          </a:p>
          <a:p>
            <a:pPr indent="0" lvl="0" marL="0" rtl="0" algn="l">
              <a:spcBef>
                <a:spcPts val="0"/>
              </a:spcBef>
              <a:spcAft>
                <a:spcPts val="0"/>
              </a:spcAft>
              <a:buNone/>
            </a:pPr>
            <a:r>
              <a:rPr lang="en" sz="1200"/>
              <a:t>And in 2013, a Dutch scientists revealed the first cultured meat burger on live TV, blowing away viewers. </a:t>
            </a:r>
            <a:endParaRPr sz="1200"/>
          </a:p>
          <a:p>
            <a:pPr indent="0" lvl="0" marL="0" rtl="0" algn="l">
              <a:spcBef>
                <a:spcPts val="0"/>
              </a:spcBef>
              <a:spcAft>
                <a:spcPts val="0"/>
              </a:spcAft>
              <a:buNone/>
            </a:pPr>
            <a:r>
              <a:rPr lang="en" sz="1200"/>
              <a:t>2 years later, the first four cultured meat burger companies emerged. Now, there are over 60 companies in the cultured meat industry, backed by 450 million in investments.</a:t>
            </a:r>
            <a:endParaRPr sz="1200"/>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Clr>
                <a:srgbClr val="C0791B"/>
              </a:buClr>
              <a:buSzPts val="1100"/>
              <a:buFont typeface="Arial"/>
              <a:buNone/>
            </a:pPr>
            <a:r>
              <a:rPr lang="en" sz="1200">
                <a:solidFill>
                  <a:schemeClr val="dk1"/>
                </a:solidFill>
              </a:rPr>
              <a:t>5 Hildreth, Cade. “The History of Cultured Meat and Where We’re at Today.” </a:t>
            </a:r>
            <a:r>
              <a:rPr i="1" lang="en" sz="1200">
                <a:solidFill>
                  <a:schemeClr val="dk1"/>
                </a:solidFill>
              </a:rPr>
              <a:t>BioInformant, 13 Jan. 2023</a:t>
            </a:r>
            <a:endParaRPr sz="1200">
              <a:solidFill>
                <a:schemeClr val="dk1"/>
              </a:solidFill>
            </a:endParaRPr>
          </a:p>
          <a:p>
            <a:pPr indent="0" lvl="0" marL="0" rtl="0" algn="l">
              <a:spcBef>
                <a:spcPts val="0"/>
              </a:spcBef>
              <a:spcAft>
                <a:spcPts val="0"/>
              </a:spcAft>
              <a:buNone/>
            </a:pPr>
            <a:r>
              <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14c5a2b14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14c5a2b14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The cultured meat industry plans to replace traditional mass meat production entirely. U.S. </a:t>
            </a:r>
            <a:r>
              <a:rPr lang="en" sz="1200">
                <a:solidFill>
                  <a:schemeClr val="dk1"/>
                </a:solidFill>
              </a:rPr>
              <a:t>start-up</a:t>
            </a:r>
            <a:r>
              <a:rPr lang="en" sz="1200">
                <a:solidFill>
                  <a:schemeClr val="dk1"/>
                </a:solidFill>
              </a:rPr>
              <a:t> Eat Just began serving lab-grown chicken in 2020.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 sz="1200">
                <a:solidFill>
                  <a:schemeClr val="dk1"/>
                </a:solidFill>
              </a:rPr>
              <a:t>6 Scipioni, Jade. “</a:t>
            </a:r>
            <a:r>
              <a:rPr lang="en" sz="1200">
                <a:solidFill>
                  <a:schemeClr val="dk1"/>
                </a:solidFill>
                <a:highlight>
                  <a:srgbClr val="FFFFFF"/>
                </a:highlight>
              </a:rPr>
              <a:t>This restaurant will be the first ever to serve lab-grown chicken (for $23).” </a:t>
            </a:r>
            <a:r>
              <a:rPr i="1" lang="en" sz="1200">
                <a:solidFill>
                  <a:schemeClr val="dk1"/>
                </a:solidFill>
                <a:highlight>
                  <a:srgbClr val="FFFFFF"/>
                </a:highlight>
              </a:rPr>
              <a:t>CNBC, 18 Dec. 2020.</a:t>
            </a:r>
            <a:endParaRPr sz="12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03bc4819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03bc4819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The visual shows how three major meat market types are expected to grow over the next few decades</a:t>
            </a:r>
            <a:endParaRPr sz="12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14c5a2b14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14c5a2b14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pros of cultured meat include, using less land and water, reducing biodiversity loss and deforestation, producing less greenhouse gases, and reducing agriculture-related pollution and eutrophication.</a:t>
            </a:r>
            <a:endParaRPr/>
          </a:p>
          <a:p>
            <a:pPr indent="0" lvl="0" marL="0" rtl="0" algn="l">
              <a:spcBef>
                <a:spcPts val="0"/>
              </a:spcBef>
              <a:spcAft>
                <a:spcPts val="0"/>
              </a:spcAft>
              <a:buNone/>
            </a:pPr>
            <a:r>
              <a:rPr lang="en"/>
              <a:t>Eutrophication is the process of water habitats–such as rivers, lakes, and </a:t>
            </a:r>
            <a:r>
              <a:rPr lang="en"/>
              <a:t>coastal</a:t>
            </a:r>
            <a:r>
              <a:rPr lang="en"/>
              <a:t> waters–becoming over exposed to nutrients, resulting in algae blooms, oxygen </a:t>
            </a:r>
            <a:r>
              <a:rPr lang="en"/>
              <a:t>deficiencies, and the death of marine life. </a:t>
            </a:r>
            <a:endParaRPr/>
          </a:p>
          <a:p>
            <a:pPr indent="0" lvl="0" marL="0" rtl="0" algn="l">
              <a:spcBef>
                <a:spcPts val="0"/>
              </a:spcBef>
              <a:spcAft>
                <a:spcPts val="0"/>
              </a:spcAft>
              <a:buNone/>
            </a:pPr>
            <a:r>
              <a:rPr lang="en"/>
              <a:t>Cultured meat would eliminate dirty, tightly packed animal warehouse, infamous for cruelty.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14c5a2b14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14c5a2b14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Cultured meat is expected to entirely omit the use of antibiotics in livestock, thus reducing the costs of </a:t>
            </a:r>
            <a:r>
              <a:rPr lang="en"/>
              <a:t>medication and the threat of antibiotic resistance. </a:t>
            </a:r>
            <a:endParaRPr/>
          </a:p>
          <a:p>
            <a:pPr indent="0" lvl="0" marL="0" rtl="0" algn="l">
              <a:spcBef>
                <a:spcPts val="0"/>
              </a:spcBef>
              <a:spcAft>
                <a:spcPts val="0"/>
              </a:spcAft>
              <a:buNone/>
            </a:pPr>
            <a:r>
              <a:rPr lang="en"/>
              <a:t>Cultured meat is constantly monitored and exposed to fewer pathogens, meaning less foodborne illness outbreaks. </a:t>
            </a:r>
            <a:endParaRPr/>
          </a:p>
          <a:p>
            <a:pPr indent="0" lvl="0" marL="0" rtl="0" algn="l">
              <a:spcBef>
                <a:spcPts val="0"/>
              </a:spcBef>
              <a:spcAft>
                <a:spcPts val="0"/>
              </a:spcAft>
              <a:buNone/>
            </a:pPr>
            <a:r>
              <a:rPr lang="en"/>
              <a:t>The inherent efficiency of cultured meat would mean market competition with the $1.7 trillion standard meat and seafood industry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image is of dairy cows (not for consumption).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14c5a2b14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14c5a2b14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rPr>
              <a:t>Cultured meat is currently unable to compete with standard meat prices and comes at a premium</a:t>
            </a:r>
            <a:endParaRPr sz="1200">
              <a:solidFill>
                <a:schemeClr val="dk1"/>
              </a:solidFill>
            </a:endParaRPr>
          </a:p>
          <a:p>
            <a:pPr indent="0" lvl="0" marL="0" rtl="0" algn="l">
              <a:lnSpc>
                <a:spcPct val="115000"/>
              </a:lnSpc>
              <a:spcBef>
                <a:spcPts val="1200"/>
              </a:spcBef>
              <a:spcAft>
                <a:spcPts val="0"/>
              </a:spcAft>
              <a:buNone/>
            </a:pPr>
            <a:r>
              <a:rPr lang="en" sz="1200">
                <a:solidFill>
                  <a:schemeClr val="dk1"/>
                </a:solidFill>
              </a:rPr>
              <a:t>Cultured meat currently requires similar, if not more, energy to produce⁷</a:t>
            </a:r>
            <a:endParaRPr sz="1200">
              <a:solidFill>
                <a:schemeClr val="dk1"/>
              </a:solidFill>
            </a:endParaRPr>
          </a:p>
          <a:p>
            <a:pPr indent="0" lvl="0" marL="0" rtl="0" algn="l">
              <a:lnSpc>
                <a:spcPct val="115000"/>
              </a:lnSpc>
              <a:spcBef>
                <a:spcPts val="1200"/>
              </a:spcBef>
              <a:spcAft>
                <a:spcPts val="1200"/>
              </a:spcAft>
              <a:buNone/>
            </a:pPr>
            <a:r>
              <a:rPr lang="en" sz="1200">
                <a:solidFill>
                  <a:schemeClr val="dk1"/>
                </a:solidFill>
              </a:rPr>
              <a:t>7 </a:t>
            </a:r>
            <a:endParaRPr sz="12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lonestar.edu/history-of-biotechnology.htm" TargetMode="External"/><Relationship Id="rId4" Type="http://schemas.openxmlformats.org/officeDocument/2006/relationships/hyperlink" Target="https://gfi.org/science/the-science-of-cultivated-meat/" TargetMode="External"/><Relationship Id="rId5" Type="http://schemas.openxmlformats.org/officeDocument/2006/relationships/hyperlink" Target="https://winstonchurchill.org/" TargetMode="External"/><Relationship Id="rId6" Type="http://schemas.openxmlformats.org/officeDocument/2006/relationships/hyperlink" Target="https://bioinformant.com/history-of-cultured-meat/" TargetMode="External"/><Relationship Id="rId7" Type="http://schemas.openxmlformats.org/officeDocument/2006/relationships/hyperlink" Target="https://www.cnbc.com/2020/12/18/singapore-restaurant-first-ever-to-serve-eat-just-lab-grown-chicken.html" TargetMode="External"/><Relationship Id="rId8" Type="http://schemas.openxmlformats.org/officeDocument/2006/relationships/hyperlink" Target="https://www.cnbc.com/2022/06/29/eat-just-ceo-from-3000-in-savings-to-1point2-billion-food-startup.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11" Type="http://schemas.openxmlformats.org/officeDocument/2006/relationships/slide" Target="/ppt/slides/slide11.xml"/><Relationship Id="rId10" Type="http://schemas.openxmlformats.org/officeDocument/2006/relationships/slide" Target="/ppt/slides/slide10.xml"/><Relationship Id="rId9" Type="http://schemas.openxmlformats.org/officeDocument/2006/relationships/slide" Target="/ppt/slides/slide9.xml"/><Relationship Id="rId5" Type="http://schemas.openxmlformats.org/officeDocument/2006/relationships/slide" Target="/ppt/slides/slide5.xml"/><Relationship Id="rId6" Type="http://schemas.openxmlformats.org/officeDocument/2006/relationships/slide" Target="/ppt/slides/slide6.xml"/><Relationship Id="rId7" Type="http://schemas.openxmlformats.org/officeDocument/2006/relationships/slide" Target="/ppt/slides/slide7.xml"/><Relationship Id="rId8" Type="http://schemas.openxmlformats.org/officeDocument/2006/relationships/slide" Target="/ppt/slid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311700" y="922850"/>
            <a:ext cx="8520600" cy="91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800"/>
              <a:t>Cultured/</a:t>
            </a:r>
            <a:r>
              <a:rPr lang="en" sz="3800"/>
              <a:t>Cultivated Meat</a:t>
            </a:r>
            <a:endParaRPr sz="3800"/>
          </a:p>
          <a:p>
            <a:pPr indent="0" lvl="0" marL="0" rtl="0" algn="ctr">
              <a:spcBef>
                <a:spcPts val="0"/>
              </a:spcBef>
              <a:spcAft>
                <a:spcPts val="0"/>
              </a:spcAft>
              <a:buNone/>
            </a:pPr>
            <a:r>
              <a:t/>
            </a:r>
            <a:endParaRPr sz="3800"/>
          </a:p>
          <a:p>
            <a:pPr indent="0" lvl="0" marL="0" rtl="0" algn="l">
              <a:spcBef>
                <a:spcPts val="0"/>
              </a:spcBef>
              <a:spcAft>
                <a:spcPts val="0"/>
              </a:spcAft>
              <a:buNone/>
            </a:pPr>
            <a:r>
              <a:rPr lang="en" sz="3800"/>
              <a:t>By Alex </a:t>
            </a:r>
            <a:endParaRPr sz="3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a:t>
            </a:r>
            <a:endParaRPr/>
          </a:p>
        </p:txBody>
      </p:sp>
      <p:sp>
        <p:nvSpPr>
          <p:cNvPr id="336" name="Google Shape;336;p22"/>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If cultured meat is able to reduce price and natural resource </a:t>
            </a:r>
            <a:r>
              <a:rPr lang="en" sz="1600"/>
              <a:t>consumption</a:t>
            </a:r>
            <a:r>
              <a:rPr lang="en" sz="1600"/>
              <a:t> from standard practices, it should entirely replace the standard meat industry.</a:t>
            </a:r>
            <a:endParaRPr sz="1600"/>
          </a:p>
          <a:p>
            <a:pPr indent="-330200" lvl="0" marL="457200" rtl="0" algn="l">
              <a:spcBef>
                <a:spcPts val="0"/>
              </a:spcBef>
              <a:spcAft>
                <a:spcPts val="0"/>
              </a:spcAft>
              <a:buSzPts val="1600"/>
              <a:buChar char="●"/>
            </a:pPr>
            <a:r>
              <a:rPr lang="en" sz="1600"/>
              <a:t>There is zero </a:t>
            </a:r>
            <a:r>
              <a:rPr lang="en" sz="1600"/>
              <a:t>possibility</a:t>
            </a:r>
            <a:r>
              <a:rPr lang="en" sz="1600"/>
              <a:t> that people </a:t>
            </a:r>
            <a:r>
              <a:rPr lang="en" sz="1600"/>
              <a:t>worldwide</a:t>
            </a:r>
            <a:r>
              <a:rPr lang="en" sz="1600"/>
              <a:t> will give up meat; it is a fundamental part of the human diet. However, current animal husbandry is unsustainable. At the moment, cultured meat is the only viable long-term alternative for an increasing </a:t>
            </a:r>
            <a:r>
              <a:rPr lang="en" sz="1600"/>
              <a:t>global</a:t>
            </a:r>
            <a:r>
              <a:rPr lang="en" sz="1600"/>
              <a:t> </a:t>
            </a:r>
            <a:r>
              <a:rPr lang="en" sz="1600"/>
              <a:t>population. </a:t>
            </a:r>
            <a:r>
              <a:rPr lang="en" sz="1600"/>
              <a:t> </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342" name="Google Shape;342;p23"/>
          <p:cNvSpPr txBox="1"/>
          <p:nvPr>
            <p:ph idx="1" type="body"/>
          </p:nvPr>
        </p:nvSpPr>
        <p:spPr>
          <a:xfrm>
            <a:off x="285750" y="1224650"/>
            <a:ext cx="8694900" cy="330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000000"/>
              </a:solidFill>
            </a:endParaRPr>
          </a:p>
          <a:p>
            <a:pPr indent="0" lvl="0" marL="0" rtl="0" algn="l">
              <a:lnSpc>
                <a:spcPct val="100000"/>
              </a:lnSpc>
              <a:spcBef>
                <a:spcPts val="1200"/>
              </a:spcBef>
              <a:spcAft>
                <a:spcPts val="0"/>
              </a:spcAft>
              <a:buClr>
                <a:schemeClr val="dk1"/>
              </a:buClr>
              <a:buSzPts val="1100"/>
              <a:buFont typeface="Arial"/>
              <a:buNone/>
            </a:pPr>
            <a:r>
              <a:rPr lang="en" sz="1600">
                <a:solidFill>
                  <a:srgbClr val="000000"/>
                </a:solidFill>
              </a:rPr>
              <a:t>1 “History of Biotechnology.” </a:t>
            </a:r>
            <a:r>
              <a:rPr i="1" lang="en" sz="1600">
                <a:solidFill>
                  <a:srgbClr val="4A86E8"/>
                </a:solidFill>
                <a:uFill>
                  <a:noFill/>
                </a:uFill>
                <a:hlinkClick r:id="rId3">
                  <a:extLst>
                    <a:ext uri="{A12FA001-AC4F-418D-AE19-62706E023703}">
                      <ahyp:hlinkClr val="tx"/>
                    </a:ext>
                  </a:extLst>
                </a:hlinkClick>
              </a:rPr>
              <a:t>Lone Star College</a:t>
            </a:r>
            <a:r>
              <a:rPr lang="en" sz="1600">
                <a:solidFill>
                  <a:srgbClr val="000000"/>
                </a:solidFill>
              </a:rPr>
              <a:t>, LSC-Montgomery Biotechnology Department, n.d.</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2 Swartz, Elliot, and Claire Bomkamp. “The science of cultivated meat.” </a:t>
            </a:r>
            <a:r>
              <a:rPr i="1" lang="en" sz="1600">
                <a:solidFill>
                  <a:srgbClr val="4A86E8"/>
                </a:solidFill>
                <a:uFill>
                  <a:noFill/>
                </a:uFill>
                <a:hlinkClick r:id="rId4">
                  <a:extLst>
                    <a:ext uri="{A12FA001-AC4F-418D-AE19-62706E023703}">
                      <ahyp:hlinkClr val="tx"/>
                    </a:ext>
                  </a:extLst>
                </a:hlinkClick>
              </a:rPr>
              <a:t>Good Food Institute</a:t>
            </a:r>
            <a:r>
              <a:rPr lang="en" sz="1600">
                <a:solidFill>
                  <a:srgbClr val="000000"/>
                </a:solidFill>
              </a:rPr>
              <a:t>, n.d.</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3 Lasswitz, Kurd. </a:t>
            </a:r>
            <a:r>
              <a:rPr i="1" lang="en" sz="1600">
                <a:solidFill>
                  <a:srgbClr val="000000"/>
                </a:solidFill>
              </a:rPr>
              <a:t>Auf Zwei Planeten</a:t>
            </a:r>
            <a:r>
              <a:rPr lang="en" sz="1600">
                <a:solidFill>
                  <a:srgbClr val="000000"/>
                </a:solidFill>
              </a:rPr>
              <a:t>. Southern Illinois University Press, translated 1971.</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4 “No Bull.” </a:t>
            </a:r>
            <a:r>
              <a:rPr lang="en" sz="1600">
                <a:solidFill>
                  <a:srgbClr val="4A86E8"/>
                </a:solidFill>
                <a:uFill>
                  <a:noFill/>
                </a:uFill>
                <a:hlinkClick r:id="rId5">
                  <a:extLst>
                    <a:ext uri="{A12FA001-AC4F-418D-AE19-62706E023703}">
                      <ahyp:hlinkClr val="tx"/>
                    </a:ext>
                  </a:extLst>
                </a:hlinkClick>
              </a:rPr>
              <a:t>International Churchill Society</a:t>
            </a:r>
            <a:r>
              <a:rPr lang="en" sz="1600">
                <a:solidFill>
                  <a:srgbClr val="000000"/>
                </a:solidFill>
              </a:rPr>
              <a:t>, Winston Churchill, 14 Jan. 2018. </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5 Hildreth, Cade. “The History of Cultured Meat and Where We’re at Today.” </a:t>
            </a:r>
            <a:r>
              <a:rPr i="1" lang="en" sz="1600">
                <a:solidFill>
                  <a:srgbClr val="4A86E8"/>
                </a:solidFill>
                <a:uFill>
                  <a:noFill/>
                </a:uFill>
                <a:hlinkClick r:id="rId6">
                  <a:extLst>
                    <a:ext uri="{A12FA001-AC4F-418D-AE19-62706E023703}">
                      <ahyp:hlinkClr val="tx"/>
                    </a:ext>
                  </a:extLst>
                </a:hlinkClick>
              </a:rPr>
              <a:t>BioInformant</a:t>
            </a:r>
            <a:r>
              <a:rPr i="1" lang="en" sz="1600">
                <a:solidFill>
                  <a:srgbClr val="000000"/>
                </a:solidFill>
              </a:rPr>
              <a:t>, 13 Jan. 2023</a:t>
            </a:r>
            <a:endParaRPr i="1"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6 Scipioni, Jade. “</a:t>
            </a:r>
            <a:r>
              <a:rPr lang="en" sz="1600">
                <a:solidFill>
                  <a:srgbClr val="000000"/>
                </a:solidFill>
                <a:highlight>
                  <a:srgbClr val="FFFFFF"/>
                </a:highlight>
              </a:rPr>
              <a:t>This restaurant will be the first ever to serve lab-grown chicken (for $23).” </a:t>
            </a:r>
            <a:r>
              <a:rPr i="1" lang="en" sz="1600" u="sng">
                <a:solidFill>
                  <a:srgbClr val="4A86E8"/>
                </a:solidFill>
                <a:highlight>
                  <a:srgbClr val="FFFFFF"/>
                </a:highlight>
                <a:hlinkClick r:id="rId7">
                  <a:extLst>
                    <a:ext uri="{A12FA001-AC4F-418D-AE19-62706E023703}">
                      <ahyp:hlinkClr val="tx"/>
                    </a:ext>
                  </a:extLst>
                </a:hlinkClick>
              </a:rPr>
              <a:t>CNBC</a:t>
            </a:r>
            <a:r>
              <a:rPr i="1" lang="en" sz="1600">
                <a:solidFill>
                  <a:srgbClr val="000000"/>
                </a:solidFill>
                <a:highlight>
                  <a:srgbClr val="FFFFFF"/>
                </a:highlight>
              </a:rPr>
              <a:t>, 18 Dec. 2020.</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rPr lang="en" sz="1600">
                <a:solidFill>
                  <a:srgbClr val="000000"/>
                </a:solidFill>
              </a:rPr>
              <a:t>7 Huddleston, Tom Jr. “How this 42-year-old CEO went from $3,000 in savings to creating a $1.2 billion food startup.” </a:t>
            </a:r>
            <a:r>
              <a:rPr i="1" lang="en" sz="1600" u="sng">
                <a:solidFill>
                  <a:srgbClr val="4A86E8"/>
                </a:solidFill>
                <a:hlinkClick r:id="rId8">
                  <a:extLst>
                    <a:ext uri="{A12FA001-AC4F-418D-AE19-62706E023703}">
                      <ahyp:hlinkClr val="tx"/>
                    </a:ext>
                  </a:extLst>
                </a:hlinkClick>
              </a:rPr>
              <a:t>CNBC</a:t>
            </a:r>
            <a:r>
              <a:rPr i="1" lang="en" sz="1600">
                <a:solidFill>
                  <a:srgbClr val="000000"/>
                </a:solidFill>
              </a:rPr>
              <a:t>, </a:t>
            </a:r>
            <a:r>
              <a:rPr lang="en" sz="1600">
                <a:solidFill>
                  <a:srgbClr val="000000"/>
                </a:solidFill>
              </a:rPr>
              <a:t>29 June 2022.</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t/>
            </a:r>
            <a:endParaRPr sz="1600">
              <a:solidFill>
                <a:srgbClr val="000000"/>
              </a:solidFill>
            </a:endParaRPr>
          </a:p>
          <a:p>
            <a:pPr indent="0" lvl="0" marL="0" rtl="0" algn="l">
              <a:lnSpc>
                <a:spcPct val="100000"/>
              </a:lnSpc>
              <a:spcBef>
                <a:spcPts val="0"/>
              </a:spcBef>
              <a:spcAft>
                <a:spcPts val="0"/>
              </a:spcAft>
              <a:buClr>
                <a:schemeClr val="dk1"/>
              </a:buClr>
              <a:buSzPts val="1100"/>
              <a:buFont typeface="Arial"/>
              <a:buNone/>
            </a:pPr>
            <a:r>
              <a:t/>
            </a:r>
            <a:endParaRPr sz="1600">
              <a:solidFill>
                <a:srgbClr val="000000"/>
              </a:solidFill>
            </a:endParaRPr>
          </a:p>
          <a:p>
            <a:pPr indent="0" lvl="0" marL="0" rtl="0" algn="l">
              <a:spcBef>
                <a:spcPts val="0"/>
              </a:spcBef>
              <a:spcAft>
                <a:spcPts val="0"/>
              </a:spcAft>
              <a:buNone/>
            </a:pPr>
            <a:r>
              <a:t/>
            </a:r>
            <a:endParaRPr sz="1600">
              <a:solidFill>
                <a:srgbClr val="000000"/>
              </a:solidFill>
            </a:endParaRPr>
          </a:p>
          <a:p>
            <a:pPr indent="0" lvl="0" marL="0" rtl="0" algn="l">
              <a:spcBef>
                <a:spcPts val="1200"/>
              </a:spcBef>
              <a:spcAft>
                <a:spcPts val="0"/>
              </a:spcAft>
              <a:buNone/>
            </a:pPr>
            <a:r>
              <a:t/>
            </a:r>
            <a:endParaRPr sz="1600">
              <a:solidFill>
                <a:srgbClr val="000000"/>
              </a:solidFill>
            </a:endParaRPr>
          </a:p>
          <a:p>
            <a:pPr indent="0" lvl="0" marL="0" rtl="0" algn="l">
              <a:spcBef>
                <a:spcPts val="1200"/>
              </a:spcBef>
              <a:spcAft>
                <a:spcPts val="1200"/>
              </a:spcAft>
              <a:buNone/>
            </a:pPr>
            <a:r>
              <a:t/>
            </a:r>
            <a:endParaRPr sz="16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283" name="Google Shape;283;p14"/>
          <p:cNvSpPr txBox="1"/>
          <p:nvPr>
            <p:ph idx="1" type="body"/>
          </p:nvPr>
        </p:nvSpPr>
        <p:spPr>
          <a:xfrm>
            <a:off x="311700" y="1473050"/>
            <a:ext cx="8520600" cy="3801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AutoNum type="arabicPeriod"/>
            </a:pPr>
            <a:r>
              <a:rPr lang="en" sz="1700" u="sng">
                <a:solidFill>
                  <a:schemeClr val="hlink"/>
                </a:solidFill>
                <a:hlinkClick action="ppaction://hlinkshowjump?jump=firstslide"/>
              </a:rPr>
              <a:t>Title</a:t>
            </a:r>
            <a:r>
              <a:rPr lang="en" sz="1700"/>
              <a:t> </a:t>
            </a:r>
            <a:endParaRPr sz="1700"/>
          </a:p>
          <a:p>
            <a:pPr indent="-336550" lvl="0" marL="457200" rtl="0" algn="l">
              <a:spcBef>
                <a:spcPts val="0"/>
              </a:spcBef>
              <a:spcAft>
                <a:spcPts val="0"/>
              </a:spcAft>
              <a:buSzPts val="1700"/>
              <a:buAutoNum type="arabicPeriod"/>
            </a:pPr>
            <a:r>
              <a:rPr lang="en" sz="1700"/>
              <a:t>Overview [this slide]</a:t>
            </a:r>
            <a:endParaRPr sz="1700"/>
          </a:p>
          <a:p>
            <a:pPr indent="-336550" lvl="0" marL="457200" rtl="0" algn="l">
              <a:spcBef>
                <a:spcPts val="0"/>
              </a:spcBef>
              <a:spcAft>
                <a:spcPts val="0"/>
              </a:spcAft>
              <a:buSzPts val="1700"/>
              <a:buAutoNum type="arabicPeriod"/>
            </a:pPr>
            <a:r>
              <a:rPr lang="en" sz="1700" u="sng">
                <a:solidFill>
                  <a:schemeClr val="hlink"/>
                </a:solidFill>
                <a:hlinkClick action="ppaction://hlinksldjump" r:id="rId3"/>
              </a:rPr>
              <a:t>History pt. 1</a:t>
            </a:r>
            <a:endParaRPr sz="1700"/>
          </a:p>
          <a:p>
            <a:pPr indent="-336550" lvl="0" marL="457200" rtl="0" algn="l">
              <a:spcBef>
                <a:spcPts val="0"/>
              </a:spcBef>
              <a:spcAft>
                <a:spcPts val="0"/>
              </a:spcAft>
              <a:buSzPts val="1700"/>
              <a:buAutoNum type="arabicPeriod"/>
            </a:pPr>
            <a:r>
              <a:rPr lang="en" sz="1700" u="sng">
                <a:solidFill>
                  <a:schemeClr val="hlink"/>
                </a:solidFill>
                <a:hlinkClick action="ppaction://hlinksldjump" r:id="rId4"/>
              </a:rPr>
              <a:t>History pt. 2</a:t>
            </a:r>
            <a:endParaRPr sz="1700"/>
          </a:p>
          <a:p>
            <a:pPr indent="-336550" lvl="0" marL="457200" rtl="0" algn="l">
              <a:spcBef>
                <a:spcPts val="0"/>
              </a:spcBef>
              <a:spcAft>
                <a:spcPts val="0"/>
              </a:spcAft>
              <a:buSzPts val="1700"/>
              <a:buAutoNum type="arabicPeriod"/>
            </a:pPr>
            <a:r>
              <a:rPr lang="en" sz="1700" u="sng">
                <a:solidFill>
                  <a:schemeClr val="hlink"/>
                </a:solidFill>
                <a:hlinkClick action="ppaction://hlinksldjump" r:id="rId5"/>
              </a:rPr>
              <a:t>Plans and Implementation</a:t>
            </a:r>
            <a:endParaRPr sz="1700"/>
          </a:p>
          <a:p>
            <a:pPr indent="-336550" lvl="0" marL="457200" rtl="0" algn="l">
              <a:spcBef>
                <a:spcPts val="0"/>
              </a:spcBef>
              <a:spcAft>
                <a:spcPts val="0"/>
              </a:spcAft>
              <a:buSzPts val="1700"/>
              <a:buAutoNum type="arabicPeriod"/>
            </a:pPr>
            <a:r>
              <a:rPr lang="en" sz="1700" u="sng">
                <a:solidFill>
                  <a:schemeClr val="hlink"/>
                </a:solidFill>
                <a:hlinkClick action="ppaction://hlinksldjump" r:id="rId6"/>
              </a:rPr>
              <a:t>Plans and Implementation</a:t>
            </a:r>
            <a:r>
              <a:rPr lang="en" sz="1700"/>
              <a:t> (Visual)</a:t>
            </a:r>
            <a:endParaRPr sz="1700"/>
          </a:p>
          <a:p>
            <a:pPr indent="-336550" lvl="0" marL="457200" rtl="0" algn="l">
              <a:spcBef>
                <a:spcPts val="0"/>
              </a:spcBef>
              <a:spcAft>
                <a:spcPts val="0"/>
              </a:spcAft>
              <a:buSzPts val="1700"/>
              <a:buAutoNum type="arabicPeriod"/>
            </a:pPr>
            <a:r>
              <a:rPr lang="en" sz="1700" u="sng">
                <a:solidFill>
                  <a:schemeClr val="hlink"/>
                </a:solidFill>
                <a:hlinkClick action="ppaction://hlinksldjump" r:id="rId7"/>
              </a:rPr>
              <a:t>Pros</a:t>
            </a:r>
            <a:r>
              <a:rPr lang="en" sz="1700"/>
              <a:t> (environmental)</a:t>
            </a:r>
            <a:endParaRPr sz="1700"/>
          </a:p>
          <a:p>
            <a:pPr indent="-336550" lvl="0" marL="457200" rtl="0" algn="l">
              <a:spcBef>
                <a:spcPts val="0"/>
              </a:spcBef>
              <a:spcAft>
                <a:spcPts val="0"/>
              </a:spcAft>
              <a:buSzPts val="1700"/>
              <a:buAutoNum type="arabicPeriod"/>
            </a:pPr>
            <a:r>
              <a:rPr lang="en" sz="1700" u="sng">
                <a:solidFill>
                  <a:schemeClr val="hlink"/>
                </a:solidFill>
                <a:hlinkClick action="ppaction://hlinksldjump" r:id="rId8"/>
              </a:rPr>
              <a:t>Pros</a:t>
            </a:r>
            <a:r>
              <a:rPr lang="en" sz="1700"/>
              <a:t> (welfare)</a:t>
            </a:r>
            <a:endParaRPr sz="1700"/>
          </a:p>
          <a:p>
            <a:pPr indent="-336550" lvl="0" marL="457200" rtl="0" algn="l">
              <a:spcBef>
                <a:spcPts val="0"/>
              </a:spcBef>
              <a:spcAft>
                <a:spcPts val="0"/>
              </a:spcAft>
              <a:buSzPts val="1700"/>
              <a:buAutoNum type="arabicPeriod"/>
            </a:pPr>
            <a:r>
              <a:rPr lang="en" sz="1700" u="sng">
                <a:solidFill>
                  <a:schemeClr val="hlink"/>
                </a:solidFill>
                <a:hlinkClick action="ppaction://hlinksldjump" r:id="rId9"/>
              </a:rPr>
              <a:t>Cons</a:t>
            </a:r>
            <a:endParaRPr sz="1700"/>
          </a:p>
          <a:p>
            <a:pPr indent="-336550" lvl="0" marL="457200" rtl="0" algn="l">
              <a:spcBef>
                <a:spcPts val="0"/>
              </a:spcBef>
              <a:spcAft>
                <a:spcPts val="0"/>
              </a:spcAft>
              <a:buSzPts val="1700"/>
              <a:buAutoNum type="arabicPeriod"/>
            </a:pPr>
            <a:r>
              <a:rPr lang="en" sz="1700" u="sng">
                <a:solidFill>
                  <a:schemeClr val="hlink"/>
                </a:solidFill>
                <a:hlinkClick action="ppaction://hlinksldjump" r:id="rId10"/>
              </a:rPr>
              <a:t>Summary</a:t>
            </a:r>
            <a:r>
              <a:rPr lang="en" sz="1700"/>
              <a:t> </a:t>
            </a:r>
            <a:endParaRPr sz="1700"/>
          </a:p>
          <a:p>
            <a:pPr indent="-336550" lvl="0" marL="457200" rtl="0" algn="l">
              <a:spcBef>
                <a:spcPts val="0"/>
              </a:spcBef>
              <a:spcAft>
                <a:spcPts val="0"/>
              </a:spcAft>
              <a:buSzPts val="1700"/>
              <a:buAutoNum type="arabicPeriod"/>
            </a:pPr>
            <a:r>
              <a:rPr lang="en" sz="1700" u="sng">
                <a:solidFill>
                  <a:schemeClr val="hlink"/>
                </a:solidFill>
                <a:hlinkClick action="ppaction://hlinksldjump" r:id="rId11"/>
              </a:rPr>
              <a:t>Sources</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pt. 1</a:t>
            </a:r>
            <a:endParaRPr/>
          </a:p>
        </p:txBody>
      </p:sp>
      <p:sp>
        <p:nvSpPr>
          <p:cNvPr id="289" name="Google Shape;289;p15"/>
          <p:cNvSpPr txBox="1"/>
          <p:nvPr>
            <p:ph idx="1" type="body"/>
          </p:nvPr>
        </p:nvSpPr>
        <p:spPr>
          <a:xfrm>
            <a:off x="367400" y="1990050"/>
            <a:ext cx="7966800" cy="2541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Context: for decades, there’s been extensive cell research and culturing </a:t>
            </a:r>
            <a:endParaRPr sz="1600"/>
          </a:p>
          <a:p>
            <a:pPr indent="-330200" lvl="1" marL="914400" rtl="0" algn="l">
              <a:spcBef>
                <a:spcPts val="0"/>
              </a:spcBef>
              <a:spcAft>
                <a:spcPts val="0"/>
              </a:spcAft>
              <a:buSzPts val="1600"/>
              <a:buChar char="○"/>
            </a:pPr>
            <a:r>
              <a:rPr lang="en" sz="1600"/>
              <a:t>Biotechnology dates to </a:t>
            </a:r>
            <a:r>
              <a:rPr lang="en" sz="1600"/>
              <a:t>leavened</a:t>
            </a:r>
            <a:r>
              <a:rPr lang="en" sz="1600"/>
              <a:t> </a:t>
            </a:r>
            <a:r>
              <a:rPr lang="en" sz="1600"/>
              <a:t>bread from Ancient Egypt¹</a:t>
            </a:r>
            <a:endParaRPr sz="1600"/>
          </a:p>
          <a:p>
            <a:pPr indent="-330200" lvl="0" marL="457200" rtl="0" algn="l">
              <a:spcBef>
                <a:spcPts val="0"/>
              </a:spcBef>
              <a:spcAft>
                <a:spcPts val="0"/>
              </a:spcAft>
              <a:buSzPts val="1600"/>
              <a:buChar char="●"/>
            </a:pPr>
            <a:r>
              <a:rPr lang="en" sz="1600"/>
              <a:t>1897: Sci-Fi novel </a:t>
            </a:r>
            <a:r>
              <a:rPr i="1" lang="en" sz="1600"/>
              <a:t>Auf Zwei Planeten² </a:t>
            </a:r>
            <a:r>
              <a:rPr lang="en" sz="1600"/>
              <a:t>first mentions the concept³</a:t>
            </a:r>
            <a:endParaRPr sz="1600"/>
          </a:p>
          <a:p>
            <a:pPr indent="-330200" lvl="0" marL="457200" rtl="0" algn="l">
              <a:spcBef>
                <a:spcPts val="0"/>
              </a:spcBef>
              <a:spcAft>
                <a:spcPts val="0"/>
              </a:spcAft>
              <a:buSzPts val="1600"/>
              <a:buChar char="●"/>
            </a:pPr>
            <a:r>
              <a:rPr lang="en" sz="1600"/>
              <a:t>1931: Winston Churchill predicts cultured meat eight decades earlier: </a:t>
            </a:r>
            <a:endParaRPr sz="1600"/>
          </a:p>
          <a:p>
            <a:pPr indent="0" lvl="0" marL="914400" rtl="0" algn="l">
              <a:spcBef>
                <a:spcPts val="1200"/>
              </a:spcBef>
              <a:spcAft>
                <a:spcPts val="0"/>
              </a:spcAft>
              <a:buNone/>
            </a:pPr>
            <a:r>
              <a:rPr lang="en" sz="1600">
                <a:solidFill>
                  <a:schemeClr val="dk1"/>
                </a:solidFill>
                <a:highlight>
                  <a:srgbClr val="FFFFFF"/>
                </a:highlight>
              </a:rPr>
              <a:t>“</a:t>
            </a:r>
            <a:r>
              <a:rPr i="1" lang="en" sz="1600">
                <a:solidFill>
                  <a:schemeClr val="dk1"/>
                </a:solidFill>
              </a:rPr>
              <a:t>We shall escape the absurdity of growing a whole chicken in order to eat the breast or wing, by growing these parts separately under a suitable medium. Synthetic food will, of course, also be used in the future.” ⁴</a:t>
            </a:r>
            <a:endParaRPr sz="1600"/>
          </a:p>
          <a:p>
            <a:pPr indent="0" lvl="0" marL="0" rtl="0" algn="l">
              <a:spcBef>
                <a:spcPts val="1200"/>
              </a:spcBef>
              <a:spcAft>
                <a:spcPts val="1200"/>
              </a:spcAft>
              <a:buNone/>
            </a:pPr>
            <a:r>
              <a:t/>
            </a:r>
            <a:endParaRPr sz="1600"/>
          </a:p>
        </p:txBody>
      </p:sp>
      <p:pic>
        <p:nvPicPr>
          <p:cNvPr id="290" name="Google Shape;290;p15"/>
          <p:cNvPicPr preferRelativeResize="0"/>
          <p:nvPr/>
        </p:nvPicPr>
        <p:blipFill>
          <a:blip r:embed="rId3">
            <a:alphaModFix/>
          </a:blip>
          <a:stretch>
            <a:fillRect/>
          </a:stretch>
        </p:blipFill>
        <p:spPr>
          <a:xfrm>
            <a:off x="6014350" y="228273"/>
            <a:ext cx="2319850" cy="17399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pt. 2</a:t>
            </a:r>
            <a:endParaRPr/>
          </a:p>
        </p:txBody>
      </p:sp>
      <p:sp>
        <p:nvSpPr>
          <p:cNvPr id="296" name="Google Shape;296;p16"/>
          <p:cNvSpPr txBox="1"/>
          <p:nvPr>
            <p:ph idx="1" type="body"/>
          </p:nvPr>
        </p:nvSpPr>
        <p:spPr>
          <a:xfrm>
            <a:off x="707575" y="1935625"/>
            <a:ext cx="7905600" cy="2541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Late 1990s: Willem van Eelen files first cultured meat patent⁵</a:t>
            </a:r>
            <a:endParaRPr sz="1600"/>
          </a:p>
          <a:p>
            <a:pPr indent="-330200" lvl="0" marL="457200" rtl="0" algn="l">
              <a:spcBef>
                <a:spcPts val="0"/>
              </a:spcBef>
              <a:spcAft>
                <a:spcPts val="0"/>
              </a:spcAft>
              <a:buSzPts val="1600"/>
              <a:buChar char="●"/>
            </a:pPr>
            <a:r>
              <a:rPr lang="en" sz="1600"/>
              <a:t>2013: Dutch scientist reveals the first cultured-meat burger on live TV</a:t>
            </a:r>
            <a:endParaRPr sz="1600"/>
          </a:p>
          <a:p>
            <a:pPr indent="-330200" lvl="0" marL="457200" rtl="0" algn="l">
              <a:spcBef>
                <a:spcPts val="0"/>
              </a:spcBef>
              <a:spcAft>
                <a:spcPts val="0"/>
              </a:spcAft>
              <a:buSzPts val="1600"/>
              <a:buChar char="●"/>
            </a:pPr>
            <a:r>
              <a:rPr lang="en" sz="1600"/>
              <a:t>2 years later: the first four cultured meat burger companies emerge </a:t>
            </a:r>
            <a:endParaRPr sz="1600"/>
          </a:p>
          <a:p>
            <a:pPr indent="-330200" lvl="0" marL="457200" rtl="0" algn="l">
              <a:spcBef>
                <a:spcPts val="0"/>
              </a:spcBef>
              <a:spcAft>
                <a:spcPts val="0"/>
              </a:spcAft>
              <a:buSzPts val="1600"/>
              <a:buChar char="●"/>
            </a:pPr>
            <a:r>
              <a:rPr lang="en" sz="1600"/>
              <a:t>Currently: there are more than 60 companies “...backed by $450M+ in investments…”⁵</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1200"/>
              </a:spcAft>
              <a:buNone/>
            </a:pPr>
            <a:r>
              <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Plans and Implementation </a:t>
            </a:r>
            <a:endParaRPr/>
          </a:p>
        </p:txBody>
      </p:sp>
      <p:sp>
        <p:nvSpPr>
          <p:cNvPr id="302" name="Google Shape;302;p17"/>
          <p:cNvSpPr txBox="1"/>
          <p:nvPr>
            <p:ph idx="1" type="body"/>
          </p:nvPr>
        </p:nvSpPr>
        <p:spPr>
          <a:xfrm>
            <a:off x="598725" y="1990050"/>
            <a:ext cx="7960200" cy="2541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The cultured meat industry is striving to entirely replace traditional mass meat production </a:t>
            </a:r>
            <a:endParaRPr sz="1600"/>
          </a:p>
          <a:p>
            <a:pPr indent="-330200" lvl="0" marL="457200" rtl="0" algn="l">
              <a:spcBef>
                <a:spcPts val="0"/>
              </a:spcBef>
              <a:spcAft>
                <a:spcPts val="0"/>
              </a:spcAft>
              <a:buSzPts val="1600"/>
              <a:buChar char="●"/>
            </a:pPr>
            <a:r>
              <a:rPr lang="en" sz="1600"/>
              <a:t>U.S. start-up Eat Just has begun serving lab-grown chicken in a few </a:t>
            </a:r>
            <a:r>
              <a:rPr lang="en" sz="1600"/>
              <a:t>restaurants in Singapore</a:t>
            </a:r>
            <a:endParaRPr sz="1600"/>
          </a:p>
          <a:p>
            <a:pPr indent="-330200" lvl="1" marL="914400" rtl="0" algn="l">
              <a:spcBef>
                <a:spcPts val="0"/>
              </a:spcBef>
              <a:spcAft>
                <a:spcPts val="0"/>
              </a:spcAft>
              <a:buSzPts val="1600"/>
              <a:buChar char="○"/>
            </a:pPr>
            <a:r>
              <a:rPr lang="en" sz="1600"/>
              <a:t>The Singaporean Government approved the sales of the company’s lab-grown meat in late 2020⁶</a:t>
            </a:r>
            <a:endParaRPr sz="1600"/>
          </a:p>
          <a:p>
            <a:pPr indent="0" lvl="0" marL="0" rtl="0" algn="l">
              <a:spcBef>
                <a:spcPts val="1200"/>
              </a:spcBef>
              <a:spcAft>
                <a:spcPts val="1200"/>
              </a:spcAft>
              <a:buNone/>
            </a:pPr>
            <a:r>
              <a:t/>
            </a:r>
            <a:endParaRPr sz="1600"/>
          </a:p>
        </p:txBody>
      </p:sp>
      <p:pic>
        <p:nvPicPr>
          <p:cNvPr id="303" name="Google Shape;303;p17"/>
          <p:cNvPicPr preferRelativeResize="0"/>
          <p:nvPr/>
        </p:nvPicPr>
        <p:blipFill>
          <a:blip r:embed="rId3">
            <a:alphaModFix/>
          </a:blip>
          <a:stretch>
            <a:fillRect/>
          </a:stretch>
        </p:blipFill>
        <p:spPr>
          <a:xfrm>
            <a:off x="6237775" y="384425"/>
            <a:ext cx="2768299" cy="1605624"/>
          </a:xfrm>
          <a:prstGeom prst="rect">
            <a:avLst/>
          </a:prstGeom>
          <a:noFill/>
          <a:ln>
            <a:noFill/>
          </a:ln>
        </p:spPr>
      </p:pic>
      <p:pic>
        <p:nvPicPr>
          <p:cNvPr id="304" name="Google Shape;304;p17"/>
          <p:cNvPicPr preferRelativeResize="0"/>
          <p:nvPr/>
        </p:nvPicPr>
        <p:blipFill>
          <a:blip r:embed="rId4">
            <a:alphaModFix/>
          </a:blip>
          <a:stretch>
            <a:fillRect/>
          </a:stretch>
        </p:blipFill>
        <p:spPr>
          <a:xfrm>
            <a:off x="6393000" y="3592275"/>
            <a:ext cx="1941299" cy="14559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Plans and Implementation (Visual)</a:t>
            </a:r>
            <a:endParaRPr/>
          </a:p>
        </p:txBody>
      </p:sp>
      <p:pic>
        <p:nvPicPr>
          <p:cNvPr id="310" name="Google Shape;310;p18"/>
          <p:cNvPicPr preferRelativeResize="0"/>
          <p:nvPr/>
        </p:nvPicPr>
        <p:blipFill>
          <a:blip r:embed="rId3">
            <a:alphaModFix/>
          </a:blip>
          <a:stretch>
            <a:fillRect/>
          </a:stretch>
        </p:blipFill>
        <p:spPr>
          <a:xfrm>
            <a:off x="1303800" y="1120450"/>
            <a:ext cx="6254351" cy="3867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Pros (1): Environmental and Moral</a:t>
            </a:r>
            <a:endParaRPr/>
          </a:p>
        </p:txBody>
      </p:sp>
      <p:sp>
        <p:nvSpPr>
          <p:cNvPr id="316" name="Google Shape;316;p19"/>
          <p:cNvSpPr txBox="1"/>
          <p:nvPr>
            <p:ph idx="1" type="body"/>
          </p:nvPr>
        </p:nvSpPr>
        <p:spPr>
          <a:xfrm>
            <a:off x="174400" y="1391325"/>
            <a:ext cx="7030500" cy="2541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Use significantly less land and water </a:t>
            </a:r>
            <a:endParaRPr sz="1600"/>
          </a:p>
          <a:p>
            <a:pPr indent="-317500" lvl="1" marL="914400" rtl="0" algn="l">
              <a:spcBef>
                <a:spcPts val="0"/>
              </a:spcBef>
              <a:spcAft>
                <a:spcPts val="0"/>
              </a:spcAft>
              <a:buSzPts val="1400"/>
              <a:buChar char="○"/>
            </a:pPr>
            <a:r>
              <a:rPr lang="en" sz="1400"/>
              <a:t>Agriculture, specifically animal husbandry, is infamous for using lots of land and water</a:t>
            </a:r>
            <a:endParaRPr sz="1400"/>
          </a:p>
          <a:p>
            <a:pPr indent="-330200" lvl="0" marL="457200" rtl="0" algn="l">
              <a:spcBef>
                <a:spcPts val="0"/>
              </a:spcBef>
              <a:spcAft>
                <a:spcPts val="0"/>
              </a:spcAft>
              <a:buSzPts val="1600"/>
              <a:buChar char="●"/>
            </a:pPr>
            <a:r>
              <a:rPr lang="en" sz="1600"/>
              <a:t>Reduce biodiversity loss, deforestation, greenhouse gas emissions, etc.</a:t>
            </a:r>
            <a:endParaRPr sz="1600"/>
          </a:p>
          <a:p>
            <a:pPr indent="-330200" lvl="0" marL="457200" rtl="0" algn="l">
              <a:spcBef>
                <a:spcPts val="0"/>
              </a:spcBef>
              <a:spcAft>
                <a:spcPts val="0"/>
              </a:spcAft>
              <a:buSzPts val="1600"/>
              <a:buChar char="●"/>
            </a:pPr>
            <a:r>
              <a:rPr lang="en" sz="1600"/>
              <a:t>reduce “agriculture-related pollution and eutrophication”²</a:t>
            </a:r>
            <a:endParaRPr sz="1600"/>
          </a:p>
          <a:p>
            <a:pPr indent="-317500" lvl="1" marL="914400" rtl="0" algn="l">
              <a:spcBef>
                <a:spcPts val="0"/>
              </a:spcBef>
              <a:spcAft>
                <a:spcPts val="0"/>
              </a:spcAft>
              <a:buSzPts val="1400"/>
              <a:buChar char="○"/>
            </a:pPr>
            <a:r>
              <a:rPr lang="en" sz="1400"/>
              <a:t>eutrophication: the process of </a:t>
            </a:r>
            <a:r>
              <a:rPr lang="en" sz="1400"/>
              <a:t>exaggerated</a:t>
            </a:r>
            <a:r>
              <a:rPr lang="en" sz="1400"/>
              <a:t> plant and algae </a:t>
            </a:r>
            <a:r>
              <a:rPr lang="en" sz="1400"/>
              <a:t>growth</a:t>
            </a:r>
            <a:r>
              <a:rPr lang="en" sz="1400"/>
              <a:t> in water habitats resulting from an overabundance of nutrient, usually from farm, </a:t>
            </a:r>
            <a:r>
              <a:rPr lang="en" sz="1400"/>
              <a:t>industrial, and city </a:t>
            </a:r>
            <a:r>
              <a:rPr lang="en" sz="1400"/>
              <a:t>runoff</a:t>
            </a:r>
            <a:endParaRPr sz="1400"/>
          </a:p>
          <a:p>
            <a:pPr indent="-317500" lvl="2" marL="1371600" rtl="0" algn="l">
              <a:spcBef>
                <a:spcPts val="0"/>
              </a:spcBef>
              <a:spcAft>
                <a:spcPts val="0"/>
              </a:spcAft>
              <a:buSzPts val="1400"/>
              <a:buChar char="■"/>
            </a:pPr>
            <a:r>
              <a:rPr lang="en" sz="1400"/>
              <a:t>leading to algae blooms, oxygen </a:t>
            </a:r>
            <a:r>
              <a:rPr lang="en" sz="1400"/>
              <a:t>deficiencies</a:t>
            </a:r>
            <a:r>
              <a:rPr lang="en" sz="1400"/>
              <a:t>, and fish and </a:t>
            </a:r>
            <a:r>
              <a:rPr lang="en" sz="1400"/>
              <a:t>seagrass</a:t>
            </a:r>
            <a:r>
              <a:rPr lang="en" sz="1400"/>
              <a:t> death</a:t>
            </a:r>
            <a:endParaRPr sz="1400"/>
          </a:p>
          <a:p>
            <a:pPr indent="-330200" lvl="0" marL="457200" rtl="0" algn="l">
              <a:spcBef>
                <a:spcPts val="0"/>
              </a:spcBef>
              <a:spcAft>
                <a:spcPts val="0"/>
              </a:spcAft>
              <a:buSzPts val="1600"/>
              <a:buChar char="●"/>
            </a:pPr>
            <a:r>
              <a:rPr lang="en" sz="1600"/>
              <a:t>Cultured meat would eliminate dirty, tightly packed animal warehouses</a:t>
            </a:r>
            <a:endParaRPr sz="1600"/>
          </a:p>
        </p:txBody>
      </p:sp>
      <p:pic>
        <p:nvPicPr>
          <p:cNvPr id="317" name="Google Shape;317;p19"/>
          <p:cNvPicPr preferRelativeResize="0"/>
          <p:nvPr/>
        </p:nvPicPr>
        <p:blipFill>
          <a:blip r:embed="rId3">
            <a:alphaModFix/>
          </a:blip>
          <a:stretch>
            <a:fillRect/>
          </a:stretch>
        </p:blipFill>
        <p:spPr>
          <a:xfrm>
            <a:off x="6844375" y="1871800"/>
            <a:ext cx="2161900" cy="1080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Pros (2): Welfare</a:t>
            </a:r>
            <a:endParaRPr/>
          </a:p>
        </p:txBody>
      </p:sp>
      <p:sp>
        <p:nvSpPr>
          <p:cNvPr id="323" name="Google Shape;323;p20"/>
          <p:cNvSpPr txBox="1"/>
          <p:nvPr>
            <p:ph idx="1" type="body"/>
          </p:nvPr>
        </p:nvSpPr>
        <p:spPr>
          <a:xfrm>
            <a:off x="434175" y="129542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Expected to entirely omit the use of </a:t>
            </a:r>
            <a:r>
              <a:rPr lang="en" sz="1600"/>
              <a:t>antibiotics</a:t>
            </a:r>
            <a:r>
              <a:rPr lang="en" sz="1600"/>
              <a:t> in livestock²</a:t>
            </a:r>
            <a:endParaRPr sz="1600"/>
          </a:p>
          <a:p>
            <a:pPr indent="-330200" lvl="1" marL="914400" rtl="0" algn="l">
              <a:spcBef>
                <a:spcPts val="0"/>
              </a:spcBef>
              <a:spcAft>
                <a:spcPts val="0"/>
              </a:spcAft>
              <a:buSzPts val="1600"/>
              <a:buChar char="○"/>
            </a:pPr>
            <a:r>
              <a:rPr lang="en" sz="1600"/>
              <a:t>r</a:t>
            </a:r>
            <a:r>
              <a:rPr lang="en" sz="1600"/>
              <a:t>educe the threat of antibiotic resistance in germs</a:t>
            </a:r>
            <a:endParaRPr sz="1600"/>
          </a:p>
          <a:p>
            <a:pPr indent="-330200" lvl="1" marL="914400" rtl="0" algn="l">
              <a:spcBef>
                <a:spcPts val="0"/>
              </a:spcBef>
              <a:spcAft>
                <a:spcPts val="0"/>
              </a:spcAft>
              <a:buSzPts val="1600"/>
              <a:buChar char="○"/>
            </a:pPr>
            <a:r>
              <a:rPr lang="en" sz="1600"/>
              <a:t>r</a:t>
            </a:r>
            <a:r>
              <a:rPr lang="en" sz="1600"/>
              <a:t>educed medication costs</a:t>
            </a:r>
            <a:endParaRPr sz="1600"/>
          </a:p>
          <a:p>
            <a:pPr indent="-330200" lvl="0" marL="457200" rtl="0" algn="l">
              <a:spcBef>
                <a:spcPts val="0"/>
              </a:spcBef>
              <a:spcAft>
                <a:spcPts val="0"/>
              </a:spcAft>
              <a:buSzPts val="1600"/>
              <a:buChar char="●"/>
            </a:pPr>
            <a:r>
              <a:rPr lang="en" sz="1600"/>
              <a:t>Less exposure to pathogens meaning less foodborne illness in consumers</a:t>
            </a:r>
            <a:endParaRPr sz="1600"/>
          </a:p>
          <a:p>
            <a:pPr indent="-330200" lvl="1" marL="914400" rtl="0" algn="l">
              <a:spcBef>
                <a:spcPts val="0"/>
              </a:spcBef>
              <a:spcAft>
                <a:spcPts val="0"/>
              </a:spcAft>
              <a:buSzPts val="1600"/>
              <a:buChar char="○"/>
            </a:pPr>
            <a:r>
              <a:rPr lang="en" sz="1600"/>
              <a:t>f</a:t>
            </a:r>
            <a:r>
              <a:rPr lang="en" sz="1600"/>
              <a:t>ewer incidents of zoonotic disease outbreaks</a:t>
            </a:r>
            <a:endParaRPr sz="1600"/>
          </a:p>
          <a:p>
            <a:pPr indent="-330200" lvl="0" marL="457200" rtl="0" algn="l">
              <a:spcBef>
                <a:spcPts val="0"/>
              </a:spcBef>
              <a:spcAft>
                <a:spcPts val="0"/>
              </a:spcAft>
              <a:buSzPts val="1600"/>
              <a:buChar char="●"/>
            </a:pPr>
            <a:r>
              <a:rPr lang="en" sz="1600"/>
              <a:t>Grab a market share from the $1.7 trillion standard meat and seafood industry²</a:t>
            </a:r>
            <a:endParaRPr sz="1600"/>
          </a:p>
          <a:p>
            <a:pPr indent="-330200" lvl="0" marL="457200" rtl="0" algn="l">
              <a:spcBef>
                <a:spcPts val="0"/>
              </a:spcBef>
              <a:spcAft>
                <a:spcPts val="0"/>
              </a:spcAft>
              <a:buSzPts val="1600"/>
              <a:buChar char="●"/>
            </a:pPr>
            <a:r>
              <a:rPr lang="en" sz="1600"/>
              <a:t>The increased efficiency of production and flexibility to produce cultivate anywhere would mean cheaper meat products</a:t>
            </a:r>
            <a:endParaRPr sz="1600"/>
          </a:p>
          <a:p>
            <a:pPr indent="-330200" lvl="1" marL="914400" rtl="0" algn="l">
              <a:spcBef>
                <a:spcPts val="0"/>
              </a:spcBef>
              <a:spcAft>
                <a:spcPts val="0"/>
              </a:spcAft>
              <a:buSzPts val="1600"/>
              <a:buChar char="○"/>
            </a:pPr>
            <a:r>
              <a:rPr lang="en" sz="1600"/>
              <a:t>Meaning more people across the world would have </a:t>
            </a:r>
            <a:r>
              <a:rPr lang="en" sz="1600"/>
              <a:t>access</a:t>
            </a:r>
            <a:r>
              <a:rPr lang="en" sz="1600"/>
              <a:t> to healthy meat⁷</a:t>
            </a:r>
            <a:endParaRPr sz="1600"/>
          </a:p>
          <a:p>
            <a:pPr indent="-330200" lvl="0" marL="457200" rtl="0" algn="l">
              <a:spcBef>
                <a:spcPts val="0"/>
              </a:spcBef>
              <a:spcAft>
                <a:spcPts val="0"/>
              </a:spcAft>
              <a:buSzPts val="1600"/>
              <a:buChar char="●"/>
            </a:pPr>
            <a:r>
              <a:rPr lang="en" sz="1600"/>
              <a:t>By 2030, cultured meat is expected to be price competitive with standard meat production²</a:t>
            </a:r>
            <a:endParaRPr sz="1600"/>
          </a:p>
          <a:p>
            <a:pPr indent="0" lvl="0" marL="457200" rtl="0" algn="l">
              <a:spcBef>
                <a:spcPts val="1200"/>
              </a:spcBef>
              <a:spcAft>
                <a:spcPts val="1200"/>
              </a:spcAft>
              <a:buNone/>
            </a:pPr>
            <a:r>
              <a:t/>
            </a:r>
            <a:endParaRPr sz="1600"/>
          </a:p>
        </p:txBody>
      </p:sp>
      <p:pic>
        <p:nvPicPr>
          <p:cNvPr id="324" name="Google Shape;324;p20"/>
          <p:cNvPicPr preferRelativeResize="0"/>
          <p:nvPr/>
        </p:nvPicPr>
        <p:blipFill>
          <a:blip r:embed="rId3">
            <a:alphaModFix/>
          </a:blip>
          <a:stretch>
            <a:fillRect/>
          </a:stretch>
        </p:blipFill>
        <p:spPr>
          <a:xfrm>
            <a:off x="6515875" y="-12"/>
            <a:ext cx="2628126" cy="13797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a:t>
            </a:r>
            <a:endParaRPr/>
          </a:p>
        </p:txBody>
      </p:sp>
      <p:sp>
        <p:nvSpPr>
          <p:cNvPr id="330" name="Google Shape;330;p21"/>
          <p:cNvSpPr txBox="1"/>
          <p:nvPr>
            <p:ph idx="1" type="body"/>
          </p:nvPr>
        </p:nvSpPr>
        <p:spPr>
          <a:xfrm>
            <a:off x="1303800" y="1949225"/>
            <a:ext cx="7030500" cy="25416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Cultured meat is currently unable to compete with standard meat prices and comes at a premium</a:t>
            </a:r>
            <a:endParaRPr sz="1600"/>
          </a:p>
          <a:p>
            <a:pPr indent="-330200" lvl="0" marL="457200" rtl="0" algn="l">
              <a:spcBef>
                <a:spcPts val="0"/>
              </a:spcBef>
              <a:spcAft>
                <a:spcPts val="0"/>
              </a:spcAft>
              <a:buSzPts val="1600"/>
              <a:buChar char="●"/>
            </a:pPr>
            <a:r>
              <a:rPr lang="en" sz="1600"/>
              <a:t>Cultured meat currently requires similar, if not more, energy to produce⁷</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